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5" r:id="rId2"/>
    <p:sldId id="310" r:id="rId3"/>
    <p:sldId id="313" r:id="rId4"/>
    <p:sldId id="322" r:id="rId5"/>
    <p:sldId id="323" r:id="rId6"/>
    <p:sldId id="324" r:id="rId7"/>
    <p:sldId id="325" r:id="rId8"/>
    <p:sldId id="326" r:id="rId9"/>
    <p:sldId id="327" r:id="rId10"/>
    <p:sldId id="328" r:id="rId11"/>
    <p:sldId id="329" r:id="rId12"/>
    <p:sldId id="320" r:id="rId13"/>
    <p:sldId id="330" r:id="rId14"/>
    <p:sldId id="321" r:id="rId15"/>
    <p:sldId id="312" r:id="rId16"/>
    <p:sldId id="331" r:id="rId17"/>
    <p:sldId id="332" r:id="rId18"/>
    <p:sldId id="333" r:id="rId19"/>
    <p:sldId id="334" r:id="rId20"/>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75A49-E3B1-42E4-8F69-FA20CED46C0C}" v="10" dt="2023-10-26T02:01:03.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9" autoAdjust="0"/>
  </p:normalViewPr>
  <p:slideViewPr>
    <p:cSldViewPr showGuides="1">
      <p:cViewPr varScale="1">
        <p:scale>
          <a:sx n="114" d="100"/>
          <a:sy n="114" d="100"/>
        </p:scale>
        <p:origin x="414" y="12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e Hassan" userId="1ae5ab13-771f-4e90-a7df-6c1217e8d5d0" providerId="ADAL" clId="{5B775A49-E3B1-42E4-8F69-FA20CED46C0C}"/>
    <pc:docChg chg="undo custSel addSld delSld modSld">
      <pc:chgData name="Jesse Hassan" userId="1ae5ab13-771f-4e90-a7df-6c1217e8d5d0" providerId="ADAL" clId="{5B775A49-E3B1-42E4-8F69-FA20CED46C0C}" dt="2023-10-26T02:05:09.324" v="333" actId="47"/>
      <pc:docMkLst>
        <pc:docMk/>
      </pc:docMkLst>
      <pc:sldChg chg="addSp delSp modSp mod">
        <pc:chgData name="Jesse Hassan" userId="1ae5ab13-771f-4e90-a7df-6c1217e8d5d0" providerId="ADAL" clId="{5B775A49-E3B1-42E4-8F69-FA20CED46C0C}" dt="2023-10-26T01:52:20.050" v="244" actId="255"/>
        <pc:sldMkLst>
          <pc:docMk/>
          <pc:sldMk cId="462238070" sldId="312"/>
        </pc:sldMkLst>
        <pc:spChg chg="add del mod">
          <ac:chgData name="Jesse Hassan" userId="1ae5ab13-771f-4e90-a7df-6c1217e8d5d0" providerId="ADAL" clId="{5B775A49-E3B1-42E4-8F69-FA20CED46C0C}" dt="2023-10-26T01:41:26.202" v="136" actId="478"/>
          <ac:spMkLst>
            <pc:docMk/>
            <pc:sldMk cId="462238070" sldId="312"/>
            <ac:spMk id="4" creationId="{949BCB1D-6C67-D2C5-0D53-CF5C1D80891B}"/>
          </ac:spMkLst>
        </pc:spChg>
        <pc:spChg chg="add mod">
          <ac:chgData name="Jesse Hassan" userId="1ae5ab13-771f-4e90-a7df-6c1217e8d5d0" providerId="ADAL" clId="{5B775A49-E3B1-42E4-8F69-FA20CED46C0C}" dt="2023-10-26T01:52:20.050" v="244" actId="255"/>
          <ac:spMkLst>
            <pc:docMk/>
            <pc:sldMk cId="462238070" sldId="312"/>
            <ac:spMk id="8" creationId="{A9440275-E4DC-ECD9-C99F-0AA3A81C9100}"/>
          </ac:spMkLst>
        </pc:spChg>
        <pc:spChg chg="mod">
          <ac:chgData name="Jesse Hassan" userId="1ae5ab13-771f-4e90-a7df-6c1217e8d5d0" providerId="ADAL" clId="{5B775A49-E3B1-42E4-8F69-FA20CED46C0C}" dt="2023-10-26T01:49:44.484" v="193" actId="20577"/>
          <ac:spMkLst>
            <pc:docMk/>
            <pc:sldMk cId="462238070" sldId="312"/>
            <ac:spMk id="13" creationId="{00000000-0000-0000-0000-000000000000}"/>
          </ac:spMkLst>
        </pc:spChg>
        <pc:graphicFrameChg chg="del">
          <ac:chgData name="Jesse Hassan" userId="1ae5ab13-771f-4e90-a7df-6c1217e8d5d0" providerId="ADAL" clId="{5B775A49-E3B1-42E4-8F69-FA20CED46C0C}" dt="2023-10-26T01:41:22.550" v="135" actId="478"/>
          <ac:graphicFrameMkLst>
            <pc:docMk/>
            <pc:sldMk cId="462238070" sldId="312"/>
            <ac:graphicFrameMk id="3" creationId="{00000000-0000-0000-0000-000000000000}"/>
          </ac:graphicFrameMkLst>
        </pc:graphicFrameChg>
        <pc:picChg chg="add del mod">
          <ac:chgData name="Jesse Hassan" userId="1ae5ab13-771f-4e90-a7df-6c1217e8d5d0" providerId="ADAL" clId="{5B775A49-E3B1-42E4-8F69-FA20CED46C0C}" dt="2023-10-26T01:41:35.437" v="140" actId="478"/>
          <ac:picMkLst>
            <pc:docMk/>
            <pc:sldMk cId="462238070" sldId="312"/>
            <ac:picMk id="5" creationId="{AA3CE3B8-5035-3023-B8D0-08AA7474F8DC}"/>
          </ac:picMkLst>
        </pc:picChg>
        <pc:picChg chg="add del mod">
          <ac:chgData name="Jesse Hassan" userId="1ae5ab13-771f-4e90-a7df-6c1217e8d5d0" providerId="ADAL" clId="{5B775A49-E3B1-42E4-8F69-FA20CED46C0C}" dt="2023-10-26T01:42:10.366" v="142" actId="478"/>
          <ac:picMkLst>
            <pc:docMk/>
            <pc:sldMk cId="462238070" sldId="312"/>
            <ac:picMk id="6" creationId="{40E55D51-E6FF-19BB-A4C4-D54331589FD9}"/>
          </ac:picMkLst>
        </pc:picChg>
        <pc:picChg chg="add del mod">
          <ac:chgData name="Jesse Hassan" userId="1ae5ab13-771f-4e90-a7df-6c1217e8d5d0" providerId="ADAL" clId="{5B775A49-E3B1-42E4-8F69-FA20CED46C0C}" dt="2023-10-26T01:42:20.268" v="145" actId="478"/>
          <ac:picMkLst>
            <pc:docMk/>
            <pc:sldMk cId="462238070" sldId="312"/>
            <ac:picMk id="7" creationId="{622243DC-2F67-8F41-51F7-27EA37290318}"/>
          </ac:picMkLst>
        </pc:picChg>
      </pc:sldChg>
      <pc:sldChg chg="del">
        <pc:chgData name="Jesse Hassan" userId="1ae5ab13-771f-4e90-a7df-6c1217e8d5d0" providerId="ADAL" clId="{5B775A49-E3B1-42E4-8F69-FA20CED46C0C}" dt="2023-10-26T02:05:02.995" v="328" actId="47"/>
        <pc:sldMkLst>
          <pc:docMk/>
          <pc:sldMk cId="2478160142" sldId="314"/>
        </pc:sldMkLst>
      </pc:sldChg>
      <pc:sldChg chg="del">
        <pc:chgData name="Jesse Hassan" userId="1ae5ab13-771f-4e90-a7df-6c1217e8d5d0" providerId="ADAL" clId="{5B775A49-E3B1-42E4-8F69-FA20CED46C0C}" dt="2023-10-26T02:05:04.047" v="329" actId="47"/>
        <pc:sldMkLst>
          <pc:docMk/>
          <pc:sldMk cId="2681425051" sldId="315"/>
        </pc:sldMkLst>
      </pc:sldChg>
      <pc:sldChg chg="del">
        <pc:chgData name="Jesse Hassan" userId="1ae5ab13-771f-4e90-a7df-6c1217e8d5d0" providerId="ADAL" clId="{5B775A49-E3B1-42E4-8F69-FA20CED46C0C}" dt="2023-10-26T02:05:05.504" v="330" actId="47"/>
        <pc:sldMkLst>
          <pc:docMk/>
          <pc:sldMk cId="2590506655" sldId="316"/>
        </pc:sldMkLst>
      </pc:sldChg>
      <pc:sldChg chg="del">
        <pc:chgData name="Jesse Hassan" userId="1ae5ab13-771f-4e90-a7df-6c1217e8d5d0" providerId="ADAL" clId="{5B775A49-E3B1-42E4-8F69-FA20CED46C0C}" dt="2023-10-26T02:05:07.222" v="331" actId="47"/>
        <pc:sldMkLst>
          <pc:docMk/>
          <pc:sldMk cId="1735722345" sldId="317"/>
        </pc:sldMkLst>
      </pc:sldChg>
      <pc:sldChg chg="del">
        <pc:chgData name="Jesse Hassan" userId="1ae5ab13-771f-4e90-a7df-6c1217e8d5d0" providerId="ADAL" clId="{5B775A49-E3B1-42E4-8F69-FA20CED46C0C}" dt="2023-10-26T02:05:08.226" v="332" actId="47"/>
        <pc:sldMkLst>
          <pc:docMk/>
          <pc:sldMk cId="2765137111" sldId="318"/>
        </pc:sldMkLst>
      </pc:sldChg>
      <pc:sldChg chg="del">
        <pc:chgData name="Jesse Hassan" userId="1ae5ab13-771f-4e90-a7df-6c1217e8d5d0" providerId="ADAL" clId="{5B775A49-E3B1-42E4-8F69-FA20CED46C0C}" dt="2023-10-26T02:05:09.324" v="333" actId="47"/>
        <pc:sldMkLst>
          <pc:docMk/>
          <pc:sldMk cId="1108506989" sldId="319"/>
        </pc:sldMkLst>
      </pc:sldChg>
      <pc:sldChg chg="modSp mod">
        <pc:chgData name="Jesse Hassan" userId="1ae5ab13-771f-4e90-a7df-6c1217e8d5d0" providerId="ADAL" clId="{5B775A49-E3B1-42E4-8F69-FA20CED46C0C}" dt="2023-10-26T01:37:48.409" v="67" actId="6549"/>
        <pc:sldMkLst>
          <pc:docMk/>
          <pc:sldMk cId="971812201" sldId="321"/>
        </pc:sldMkLst>
        <pc:spChg chg="mod">
          <ac:chgData name="Jesse Hassan" userId="1ae5ab13-771f-4e90-a7df-6c1217e8d5d0" providerId="ADAL" clId="{5B775A49-E3B1-42E4-8F69-FA20CED46C0C}" dt="2023-10-26T01:37:45.162" v="66" actId="20577"/>
          <ac:spMkLst>
            <pc:docMk/>
            <pc:sldMk cId="971812201" sldId="321"/>
            <ac:spMk id="2" creationId="{00000000-0000-0000-0000-000000000000}"/>
          </ac:spMkLst>
        </pc:spChg>
        <pc:spChg chg="mod">
          <ac:chgData name="Jesse Hassan" userId="1ae5ab13-771f-4e90-a7df-6c1217e8d5d0" providerId="ADAL" clId="{5B775A49-E3B1-42E4-8F69-FA20CED46C0C}" dt="2023-10-26T01:37:48.409" v="67" actId="6549"/>
          <ac:spMkLst>
            <pc:docMk/>
            <pc:sldMk cId="971812201" sldId="321"/>
            <ac:spMk id="3" creationId="{00000000-0000-0000-0000-000000000000}"/>
          </ac:spMkLst>
        </pc:spChg>
      </pc:sldChg>
      <pc:sldChg chg="addSp delSp modSp add mod">
        <pc:chgData name="Jesse Hassan" userId="1ae5ab13-771f-4e90-a7df-6c1217e8d5d0" providerId="ADAL" clId="{5B775A49-E3B1-42E4-8F69-FA20CED46C0C}" dt="2023-10-26T01:38:44.108" v="134" actId="20577"/>
        <pc:sldMkLst>
          <pc:docMk/>
          <pc:sldMk cId="2051674596" sldId="330"/>
        </pc:sldMkLst>
        <pc:spChg chg="del">
          <ac:chgData name="Jesse Hassan" userId="1ae5ab13-771f-4e90-a7df-6c1217e8d5d0" providerId="ADAL" clId="{5B775A49-E3B1-42E4-8F69-FA20CED46C0C}" dt="2023-10-26T01:34:04.100" v="1" actId="478"/>
          <ac:spMkLst>
            <pc:docMk/>
            <pc:sldMk cId="2051674596" sldId="330"/>
            <ac:spMk id="3" creationId="{00000000-0000-0000-0000-000000000000}"/>
          </ac:spMkLst>
        </pc:spChg>
        <pc:spChg chg="add del mod">
          <ac:chgData name="Jesse Hassan" userId="1ae5ab13-771f-4e90-a7df-6c1217e8d5d0" providerId="ADAL" clId="{5B775A49-E3B1-42E4-8F69-FA20CED46C0C}" dt="2023-10-26T01:34:06.435" v="2" actId="478"/>
          <ac:spMkLst>
            <pc:docMk/>
            <pc:sldMk cId="2051674596" sldId="330"/>
            <ac:spMk id="5" creationId="{E914DA89-8256-DBF1-7005-AB9CDAE8F4F0}"/>
          </ac:spMkLst>
        </pc:spChg>
        <pc:spChg chg="add mod">
          <ac:chgData name="Jesse Hassan" userId="1ae5ab13-771f-4e90-a7df-6c1217e8d5d0" providerId="ADAL" clId="{5B775A49-E3B1-42E4-8F69-FA20CED46C0C}" dt="2023-10-26T01:38:44.108" v="134" actId="20577"/>
          <ac:spMkLst>
            <pc:docMk/>
            <pc:sldMk cId="2051674596" sldId="330"/>
            <ac:spMk id="8" creationId="{F6B5D8BD-C438-8F46-624E-ED77136C9B89}"/>
          </ac:spMkLst>
        </pc:spChg>
        <pc:picChg chg="add mod">
          <ac:chgData name="Jesse Hassan" userId="1ae5ab13-771f-4e90-a7df-6c1217e8d5d0" providerId="ADAL" clId="{5B775A49-E3B1-42E4-8F69-FA20CED46C0C}" dt="2023-10-26T01:38:06.488" v="68" actId="1076"/>
          <ac:picMkLst>
            <pc:docMk/>
            <pc:sldMk cId="2051674596" sldId="330"/>
            <ac:picMk id="7" creationId="{AEF5BE78-A031-B43B-0A9E-CA3F99E0996A}"/>
          </ac:picMkLst>
        </pc:picChg>
      </pc:sldChg>
      <pc:sldChg chg="modSp add mod">
        <pc:chgData name="Jesse Hassan" userId="1ae5ab13-771f-4e90-a7df-6c1217e8d5d0" providerId="ADAL" clId="{5B775A49-E3B1-42E4-8F69-FA20CED46C0C}" dt="2023-10-26T01:51:31.024" v="225" actId="255"/>
        <pc:sldMkLst>
          <pc:docMk/>
          <pc:sldMk cId="2296708956" sldId="331"/>
        </pc:sldMkLst>
        <pc:spChg chg="mod">
          <ac:chgData name="Jesse Hassan" userId="1ae5ab13-771f-4e90-a7df-6c1217e8d5d0" providerId="ADAL" clId="{5B775A49-E3B1-42E4-8F69-FA20CED46C0C}" dt="2023-10-26T01:51:31.024" v="225" actId="255"/>
          <ac:spMkLst>
            <pc:docMk/>
            <pc:sldMk cId="2296708956" sldId="331"/>
            <ac:spMk id="8" creationId="{A9440275-E4DC-ECD9-C99F-0AA3A81C9100}"/>
          </ac:spMkLst>
        </pc:spChg>
        <pc:spChg chg="mod">
          <ac:chgData name="Jesse Hassan" userId="1ae5ab13-771f-4e90-a7df-6c1217e8d5d0" providerId="ADAL" clId="{5B775A49-E3B1-42E4-8F69-FA20CED46C0C}" dt="2023-10-26T01:50:23.032" v="212" actId="20577"/>
          <ac:spMkLst>
            <pc:docMk/>
            <pc:sldMk cId="2296708956" sldId="331"/>
            <ac:spMk id="13" creationId="{00000000-0000-0000-0000-000000000000}"/>
          </ac:spMkLst>
        </pc:spChg>
      </pc:sldChg>
      <pc:sldChg chg="modSp add mod">
        <pc:chgData name="Jesse Hassan" userId="1ae5ab13-771f-4e90-a7df-6c1217e8d5d0" providerId="ADAL" clId="{5B775A49-E3B1-42E4-8F69-FA20CED46C0C}" dt="2023-10-26T01:53:24.425" v="267" actId="20577"/>
        <pc:sldMkLst>
          <pc:docMk/>
          <pc:sldMk cId="3125666301" sldId="332"/>
        </pc:sldMkLst>
        <pc:spChg chg="mod">
          <ac:chgData name="Jesse Hassan" userId="1ae5ab13-771f-4e90-a7df-6c1217e8d5d0" providerId="ADAL" clId="{5B775A49-E3B1-42E4-8F69-FA20CED46C0C}" dt="2023-10-26T01:53:24.425" v="267" actId="20577"/>
          <ac:spMkLst>
            <pc:docMk/>
            <pc:sldMk cId="3125666301" sldId="332"/>
            <ac:spMk id="8" creationId="{A9440275-E4DC-ECD9-C99F-0AA3A81C9100}"/>
          </ac:spMkLst>
        </pc:spChg>
        <pc:spChg chg="mod">
          <ac:chgData name="Jesse Hassan" userId="1ae5ab13-771f-4e90-a7df-6c1217e8d5d0" providerId="ADAL" clId="{5B775A49-E3B1-42E4-8F69-FA20CED46C0C}" dt="2023-10-26T01:52:36.941" v="255" actId="20577"/>
          <ac:spMkLst>
            <pc:docMk/>
            <pc:sldMk cId="3125666301" sldId="332"/>
            <ac:spMk id="13" creationId="{00000000-0000-0000-0000-000000000000}"/>
          </ac:spMkLst>
        </pc:spChg>
      </pc:sldChg>
      <pc:sldChg chg="modSp add mod">
        <pc:chgData name="Jesse Hassan" userId="1ae5ab13-771f-4e90-a7df-6c1217e8d5d0" providerId="ADAL" clId="{5B775A49-E3B1-42E4-8F69-FA20CED46C0C}" dt="2023-10-26T01:54:19.350" v="285" actId="114"/>
        <pc:sldMkLst>
          <pc:docMk/>
          <pc:sldMk cId="2082553264" sldId="333"/>
        </pc:sldMkLst>
        <pc:spChg chg="mod">
          <ac:chgData name="Jesse Hassan" userId="1ae5ab13-771f-4e90-a7df-6c1217e8d5d0" providerId="ADAL" clId="{5B775A49-E3B1-42E4-8F69-FA20CED46C0C}" dt="2023-10-26T01:54:19.350" v="285" actId="114"/>
          <ac:spMkLst>
            <pc:docMk/>
            <pc:sldMk cId="2082553264" sldId="333"/>
            <ac:spMk id="8" creationId="{A9440275-E4DC-ECD9-C99F-0AA3A81C9100}"/>
          </ac:spMkLst>
        </pc:spChg>
        <pc:spChg chg="mod">
          <ac:chgData name="Jesse Hassan" userId="1ae5ab13-771f-4e90-a7df-6c1217e8d5d0" providerId="ADAL" clId="{5B775A49-E3B1-42E4-8F69-FA20CED46C0C}" dt="2023-10-26T01:53:36.932" v="274" actId="20577"/>
          <ac:spMkLst>
            <pc:docMk/>
            <pc:sldMk cId="2082553264" sldId="333"/>
            <ac:spMk id="13" creationId="{00000000-0000-0000-0000-000000000000}"/>
          </ac:spMkLst>
        </pc:spChg>
      </pc:sldChg>
      <pc:sldChg chg="addSp delSp modSp add mod">
        <pc:chgData name="Jesse Hassan" userId="1ae5ab13-771f-4e90-a7df-6c1217e8d5d0" providerId="ADAL" clId="{5B775A49-E3B1-42E4-8F69-FA20CED46C0C}" dt="2023-10-26T02:04:03.659" v="327" actId="1076"/>
        <pc:sldMkLst>
          <pc:docMk/>
          <pc:sldMk cId="2418158431" sldId="334"/>
        </pc:sldMkLst>
        <pc:spChg chg="add del">
          <ac:chgData name="Jesse Hassan" userId="1ae5ab13-771f-4e90-a7df-6c1217e8d5d0" providerId="ADAL" clId="{5B775A49-E3B1-42E4-8F69-FA20CED46C0C}" dt="2023-10-26T02:00:05.325" v="312" actId="478"/>
          <ac:spMkLst>
            <pc:docMk/>
            <pc:sldMk cId="2418158431" sldId="334"/>
            <ac:spMk id="5" creationId="{D031594F-2FFF-5757-466B-EA56569BD417}"/>
          </ac:spMkLst>
        </pc:spChg>
        <pc:spChg chg="del">
          <ac:chgData name="Jesse Hassan" userId="1ae5ab13-771f-4e90-a7df-6c1217e8d5d0" providerId="ADAL" clId="{5B775A49-E3B1-42E4-8F69-FA20CED46C0C}" dt="2023-10-26T01:56:01.489" v="306" actId="478"/>
          <ac:spMkLst>
            <pc:docMk/>
            <pc:sldMk cId="2418158431" sldId="334"/>
            <ac:spMk id="8" creationId="{A9440275-E4DC-ECD9-C99F-0AA3A81C9100}"/>
          </ac:spMkLst>
        </pc:spChg>
        <pc:spChg chg="mod">
          <ac:chgData name="Jesse Hassan" userId="1ae5ab13-771f-4e90-a7df-6c1217e8d5d0" providerId="ADAL" clId="{5B775A49-E3B1-42E4-8F69-FA20CED46C0C}" dt="2023-10-26T02:01:27.128" v="321" actId="27636"/>
          <ac:spMkLst>
            <pc:docMk/>
            <pc:sldMk cId="2418158431" sldId="334"/>
            <ac:spMk id="13" creationId="{00000000-0000-0000-0000-000000000000}"/>
          </ac:spMkLst>
        </pc:spChg>
        <pc:graphicFrameChg chg="add del mod">
          <ac:chgData name="Jesse Hassan" userId="1ae5ab13-771f-4e90-a7df-6c1217e8d5d0" providerId="ADAL" clId="{5B775A49-E3B1-42E4-8F69-FA20CED46C0C}" dt="2023-10-26T01:58:44.209" v="309" actId="478"/>
          <ac:graphicFrameMkLst>
            <pc:docMk/>
            <pc:sldMk cId="2418158431" sldId="334"/>
            <ac:graphicFrameMk id="2" creationId="{C63A771C-308A-8990-49E3-95E5C848658C}"/>
          </ac:graphicFrameMkLst>
        </pc:graphicFrameChg>
        <pc:graphicFrameChg chg="add del mod">
          <ac:chgData name="Jesse Hassan" userId="1ae5ab13-771f-4e90-a7df-6c1217e8d5d0" providerId="ADAL" clId="{5B775A49-E3B1-42E4-8F69-FA20CED46C0C}" dt="2023-10-26T02:01:07.539" v="315" actId="478"/>
          <ac:graphicFrameMkLst>
            <pc:docMk/>
            <pc:sldMk cId="2418158431" sldId="334"/>
            <ac:graphicFrameMk id="3" creationId="{08EABAD2-7E8B-52AF-9E92-24AAF06A4945}"/>
          </ac:graphicFrameMkLst>
        </pc:graphicFrameChg>
        <pc:picChg chg="add del mod">
          <ac:chgData name="Jesse Hassan" userId="1ae5ab13-771f-4e90-a7df-6c1217e8d5d0" providerId="ADAL" clId="{5B775A49-E3B1-42E4-8F69-FA20CED46C0C}" dt="2023-10-26T02:01:49.094" v="324" actId="478"/>
          <ac:picMkLst>
            <pc:docMk/>
            <pc:sldMk cId="2418158431" sldId="334"/>
            <ac:picMk id="6" creationId="{EA0D14D5-B238-2BB2-59C4-3041D698FCF1}"/>
          </ac:picMkLst>
        </pc:picChg>
        <pc:picChg chg="add mod">
          <ac:chgData name="Jesse Hassan" userId="1ae5ab13-771f-4e90-a7df-6c1217e8d5d0" providerId="ADAL" clId="{5B775A49-E3B1-42E4-8F69-FA20CED46C0C}" dt="2023-10-26T02:04:03.659" v="327" actId="1076"/>
          <ac:picMkLst>
            <pc:docMk/>
            <pc:sldMk cId="2418158431" sldId="334"/>
            <ac:picMk id="9" creationId="{901C80DB-4E10-962B-A839-33144DE8ACA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10/25/2023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10/25/2023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10/25/2023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10/25/2023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10/25/2023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10/25/2023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10/25/2023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10/25/2023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10/25/2023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10/25/2023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10/25/2023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10/25/2023</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10/25/2023</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C0lDJ7MLD30?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Workplace Mental Health</a:t>
            </a:r>
          </a:p>
        </p:txBody>
      </p:sp>
      <p:sp>
        <p:nvSpPr>
          <p:cNvPr id="4" name="Subtitle 3"/>
          <p:cNvSpPr>
            <a:spLocks noGrp="1"/>
          </p:cNvSpPr>
          <p:nvPr>
            <p:ph type="subTitle" idx="1"/>
          </p:nvPr>
        </p:nvSpPr>
        <p:spPr/>
        <p:txBody>
          <a:bodyPr/>
          <a:lstStyle/>
          <a:p>
            <a:r>
              <a:rPr lang="it-IT" dirty="0"/>
              <a:t>By: Jesse Hassan</a:t>
            </a:r>
          </a:p>
          <a:p>
            <a:r>
              <a:rPr lang="it-IT" dirty="0"/>
              <a:t>October 26, 2023</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76200"/>
            <a:ext cx="9144001" cy="533400"/>
          </a:xfrm>
        </p:spPr>
        <p:txBody>
          <a:bodyPr>
            <a:normAutofit fontScale="90000"/>
          </a:bodyPr>
          <a:lstStyle/>
          <a:p>
            <a:pPr algn="ctr"/>
            <a:r>
              <a:rPr lang="en-US" dirty="0"/>
              <a:t>Stress –Micromanaged</a:t>
            </a:r>
          </a:p>
        </p:txBody>
      </p:sp>
      <p:pic>
        <p:nvPicPr>
          <p:cNvPr id="3" name="Picture 2">
            <a:extLst>
              <a:ext uri="{FF2B5EF4-FFF2-40B4-BE49-F238E27FC236}">
                <a16:creationId xmlns:a16="http://schemas.microsoft.com/office/drawing/2014/main" id="{53466281-0262-2E93-3512-1723E93AE899}"/>
              </a:ext>
            </a:extLst>
          </p:cNvPr>
          <p:cNvPicPr>
            <a:picLocks noChangeAspect="1"/>
          </p:cNvPicPr>
          <p:nvPr/>
        </p:nvPicPr>
        <p:blipFill>
          <a:blip r:embed="rId2"/>
          <a:stretch>
            <a:fillRect/>
          </a:stretch>
        </p:blipFill>
        <p:spPr>
          <a:xfrm>
            <a:off x="646111" y="645253"/>
            <a:ext cx="10896600" cy="6129338"/>
          </a:xfrm>
          <a:prstGeom prst="rect">
            <a:avLst/>
          </a:prstGeom>
        </p:spPr>
      </p:pic>
    </p:spTree>
    <p:extLst>
      <p:ext uri="{BB962C8B-B14F-4D97-AF65-F5344CB8AC3E}">
        <p14:creationId xmlns:p14="http://schemas.microsoft.com/office/powerpoint/2010/main" val="1619378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76200"/>
            <a:ext cx="9144001" cy="533400"/>
          </a:xfrm>
        </p:spPr>
        <p:txBody>
          <a:bodyPr>
            <a:normAutofit fontScale="90000"/>
          </a:bodyPr>
          <a:lstStyle/>
          <a:p>
            <a:pPr algn="ctr"/>
            <a:r>
              <a:rPr lang="en-US" dirty="0"/>
              <a:t>Stress – Opportunities for Growth/Development</a:t>
            </a:r>
          </a:p>
        </p:txBody>
      </p:sp>
      <p:pic>
        <p:nvPicPr>
          <p:cNvPr id="4" name="Picture 3">
            <a:extLst>
              <a:ext uri="{FF2B5EF4-FFF2-40B4-BE49-F238E27FC236}">
                <a16:creationId xmlns:a16="http://schemas.microsoft.com/office/drawing/2014/main" id="{A029482F-CBE9-9F27-BF90-EE1D7D0E70FA}"/>
              </a:ext>
            </a:extLst>
          </p:cNvPr>
          <p:cNvPicPr>
            <a:picLocks noChangeAspect="1"/>
          </p:cNvPicPr>
          <p:nvPr/>
        </p:nvPicPr>
        <p:blipFill>
          <a:blip r:embed="rId2"/>
          <a:stretch>
            <a:fillRect/>
          </a:stretch>
        </p:blipFill>
        <p:spPr>
          <a:xfrm>
            <a:off x="684212" y="592123"/>
            <a:ext cx="10820400" cy="6086475"/>
          </a:xfrm>
          <a:prstGeom prst="rect">
            <a:avLst/>
          </a:prstGeom>
        </p:spPr>
      </p:pic>
    </p:spTree>
    <p:extLst>
      <p:ext uri="{BB962C8B-B14F-4D97-AF65-F5344CB8AC3E}">
        <p14:creationId xmlns:p14="http://schemas.microsoft.com/office/powerpoint/2010/main" val="381345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76200"/>
            <a:ext cx="9144001" cy="533400"/>
          </a:xfrm>
        </p:spPr>
        <p:txBody>
          <a:bodyPr>
            <a:normAutofit fontScale="90000"/>
          </a:bodyPr>
          <a:lstStyle/>
          <a:p>
            <a:pPr algn="ctr"/>
            <a:r>
              <a:rPr lang="en-US" dirty="0"/>
              <a:t>Workplace Mental Health Supports</a:t>
            </a:r>
          </a:p>
        </p:txBody>
      </p:sp>
      <p:sp>
        <p:nvSpPr>
          <p:cNvPr id="3" name="Content Placeholder 2"/>
          <p:cNvSpPr>
            <a:spLocks noGrp="1"/>
          </p:cNvSpPr>
          <p:nvPr>
            <p:ph sz="half" idx="1"/>
          </p:nvPr>
        </p:nvSpPr>
        <p:spPr>
          <a:xfrm>
            <a:off x="150812" y="876300"/>
            <a:ext cx="11506200" cy="5219700"/>
          </a:xfrm>
        </p:spPr>
        <p:txBody>
          <a:bodyPr>
            <a:normAutofit/>
          </a:bodyPr>
          <a:lstStyle/>
          <a:p>
            <a:pPr algn="l" fontAlgn="t">
              <a:buFont typeface="Arial" panose="020B0604020202020204" pitchFamily="34" charset="0"/>
              <a:buChar char="•"/>
            </a:pPr>
            <a:r>
              <a:rPr lang="en-US" b="0" i="0" dirty="0">
                <a:effectLst/>
                <a:latin typeface="Whitney"/>
              </a:rPr>
              <a:t>Only 43% reported that their employer offers health insurance with coverage for mental health and substance use disorders.</a:t>
            </a:r>
          </a:p>
          <a:p>
            <a:pPr algn="l" fontAlgn="t">
              <a:buFont typeface="Arial" panose="020B0604020202020204" pitchFamily="34" charset="0"/>
              <a:buChar char="•"/>
            </a:pPr>
            <a:r>
              <a:rPr lang="en-US" b="0" i="0" dirty="0">
                <a:effectLst/>
                <a:latin typeface="Whitney"/>
              </a:rPr>
              <a:t>Only about one-third (35%) reported that their employer offers a culture where breaks are encouraged.</a:t>
            </a:r>
          </a:p>
          <a:p>
            <a:pPr algn="l" fontAlgn="t">
              <a:buFont typeface="Arial" panose="020B0604020202020204" pitchFamily="34" charset="0"/>
              <a:buChar char="•"/>
            </a:pPr>
            <a:r>
              <a:rPr lang="en-US" b="0" i="0" dirty="0">
                <a:effectLst/>
                <a:latin typeface="Whitney"/>
              </a:rPr>
              <a:t>Only 29% reported that their employer offers an employee assistance program.</a:t>
            </a:r>
          </a:p>
          <a:p>
            <a:pPr algn="l" fontAlgn="t">
              <a:buFont typeface="Arial" panose="020B0604020202020204" pitchFamily="34" charset="0"/>
              <a:buChar char="•"/>
            </a:pPr>
            <a:r>
              <a:rPr lang="en-US" b="0" i="0" dirty="0">
                <a:effectLst/>
                <a:latin typeface="Whitney"/>
              </a:rPr>
              <a:t>Only 21% reported that their employer offers meeting-free days.</a:t>
            </a:r>
          </a:p>
          <a:p>
            <a:pPr algn="l" fontAlgn="t">
              <a:buFont typeface="Arial" panose="020B0604020202020204" pitchFamily="34" charset="0"/>
              <a:buChar char="•"/>
            </a:pPr>
            <a:r>
              <a:rPr lang="en-US" b="0" i="0" dirty="0">
                <a:effectLst/>
                <a:latin typeface="Whitney"/>
              </a:rPr>
              <a:t>Only 17% reported that their employer offers 4-day work weeks.</a:t>
            </a:r>
          </a:p>
          <a:p>
            <a:pPr algn="l" fontAlgn="t">
              <a:buFont typeface="Arial" panose="020B0604020202020204" pitchFamily="34" charset="0"/>
              <a:buChar char="•"/>
            </a:pPr>
            <a:r>
              <a:rPr lang="en-US" b="0" i="0" dirty="0">
                <a:effectLst/>
                <a:latin typeface="Whitney"/>
              </a:rPr>
              <a:t>Only 15% reported that their employer offers company-wide mental health days.</a:t>
            </a:r>
          </a:p>
          <a:p>
            <a:pPr algn="l" fontAlgn="t">
              <a:buFont typeface="Arial" panose="020B0604020202020204" pitchFamily="34" charset="0"/>
              <a:buChar char="•"/>
            </a:pPr>
            <a:r>
              <a:rPr lang="en-US" b="0" i="0" dirty="0">
                <a:effectLst/>
                <a:latin typeface="Whitney"/>
              </a:rPr>
              <a:t>Only 12% reported that their employer has people on-site who have received mental health training.</a:t>
            </a:r>
          </a:p>
        </p:txBody>
      </p:sp>
    </p:spTree>
    <p:extLst>
      <p:ext uri="{BB962C8B-B14F-4D97-AF65-F5344CB8AC3E}">
        <p14:creationId xmlns:p14="http://schemas.microsoft.com/office/powerpoint/2010/main" val="670744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76200"/>
            <a:ext cx="9144001" cy="533400"/>
          </a:xfrm>
        </p:spPr>
        <p:txBody>
          <a:bodyPr>
            <a:normAutofit fontScale="90000"/>
          </a:bodyPr>
          <a:lstStyle/>
          <a:p>
            <a:pPr algn="ctr"/>
            <a:r>
              <a:rPr lang="en-US" dirty="0"/>
              <a:t>Workplace Mental Health Supports</a:t>
            </a:r>
          </a:p>
        </p:txBody>
      </p:sp>
      <p:pic>
        <p:nvPicPr>
          <p:cNvPr id="7" name="Picture 6">
            <a:extLst>
              <a:ext uri="{FF2B5EF4-FFF2-40B4-BE49-F238E27FC236}">
                <a16:creationId xmlns:a16="http://schemas.microsoft.com/office/drawing/2014/main" id="{AEF5BE78-A031-B43B-0A9E-CA3F99E0996A}"/>
              </a:ext>
            </a:extLst>
          </p:cNvPr>
          <p:cNvPicPr>
            <a:picLocks noChangeAspect="1"/>
          </p:cNvPicPr>
          <p:nvPr/>
        </p:nvPicPr>
        <p:blipFill>
          <a:blip r:embed="rId2"/>
          <a:stretch>
            <a:fillRect/>
          </a:stretch>
        </p:blipFill>
        <p:spPr>
          <a:xfrm>
            <a:off x="2479144" y="495300"/>
            <a:ext cx="7230534" cy="5867400"/>
          </a:xfrm>
          <a:prstGeom prst="rect">
            <a:avLst/>
          </a:prstGeom>
        </p:spPr>
      </p:pic>
      <p:sp>
        <p:nvSpPr>
          <p:cNvPr id="8" name="TextBox 7">
            <a:extLst>
              <a:ext uri="{FF2B5EF4-FFF2-40B4-BE49-F238E27FC236}">
                <a16:creationId xmlns:a16="http://schemas.microsoft.com/office/drawing/2014/main" id="{F6B5D8BD-C438-8F46-624E-ED77136C9B89}"/>
              </a:ext>
            </a:extLst>
          </p:cNvPr>
          <p:cNvSpPr txBox="1"/>
          <p:nvPr/>
        </p:nvSpPr>
        <p:spPr>
          <a:xfrm>
            <a:off x="2752246" y="6412468"/>
            <a:ext cx="6782113" cy="369332"/>
          </a:xfrm>
          <a:prstGeom prst="rect">
            <a:avLst/>
          </a:prstGeom>
          <a:noFill/>
        </p:spPr>
        <p:txBody>
          <a:bodyPr wrap="none" rtlCol="0">
            <a:spAutoFit/>
          </a:bodyPr>
          <a:lstStyle/>
          <a:p>
            <a:r>
              <a:rPr lang="en-US" dirty="0"/>
              <a:t>Does your Employer provide an Employee Assistance Program (EAP)?</a:t>
            </a:r>
          </a:p>
        </p:txBody>
      </p:sp>
    </p:spTree>
    <p:extLst>
      <p:ext uri="{BB962C8B-B14F-4D97-AF65-F5344CB8AC3E}">
        <p14:creationId xmlns:p14="http://schemas.microsoft.com/office/powerpoint/2010/main" val="20516745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76200"/>
            <a:ext cx="9144001" cy="533400"/>
          </a:xfrm>
        </p:spPr>
        <p:txBody>
          <a:bodyPr>
            <a:normAutofit fontScale="90000"/>
          </a:bodyPr>
          <a:lstStyle/>
          <a:p>
            <a:pPr algn="ctr"/>
            <a:r>
              <a:rPr lang="en-US" dirty="0"/>
              <a:t>Five Workplace Essentials</a:t>
            </a:r>
          </a:p>
        </p:txBody>
      </p:sp>
      <p:sp>
        <p:nvSpPr>
          <p:cNvPr id="3" name="Content Placeholder 2"/>
          <p:cNvSpPr>
            <a:spLocks noGrp="1"/>
          </p:cNvSpPr>
          <p:nvPr>
            <p:ph sz="half" idx="1"/>
          </p:nvPr>
        </p:nvSpPr>
        <p:spPr>
          <a:xfrm>
            <a:off x="150812" y="609600"/>
            <a:ext cx="11506200" cy="5219700"/>
          </a:xfrm>
        </p:spPr>
        <p:txBody>
          <a:bodyPr>
            <a:normAutofit/>
          </a:bodyPr>
          <a:lstStyle/>
          <a:p>
            <a:pPr fontAlgn="t">
              <a:buFont typeface="Arial" panose="020B0604020202020204" pitchFamily="34" charset="0"/>
              <a:buChar char="•"/>
            </a:pPr>
            <a:r>
              <a:rPr lang="en-US" b="0" i="0" dirty="0">
                <a:effectLst/>
                <a:latin typeface="Whitney"/>
              </a:rPr>
              <a:t>Protection from harm (including security and safety)</a:t>
            </a:r>
          </a:p>
          <a:p>
            <a:pPr fontAlgn="t">
              <a:buFont typeface="Arial" panose="020B0604020202020204" pitchFamily="34" charset="0"/>
              <a:buChar char="•"/>
            </a:pPr>
            <a:r>
              <a:rPr lang="en-US" b="0" i="0" dirty="0">
                <a:effectLst/>
                <a:latin typeface="Whitney"/>
              </a:rPr>
              <a:t>Connection and community (including social support and belonging)</a:t>
            </a:r>
          </a:p>
          <a:p>
            <a:pPr fontAlgn="t">
              <a:buFont typeface="Arial" panose="020B0604020202020204" pitchFamily="34" charset="0"/>
              <a:buChar char="•"/>
            </a:pPr>
            <a:r>
              <a:rPr lang="en-US" b="0" i="0" dirty="0">
                <a:effectLst/>
                <a:latin typeface="Whitney"/>
              </a:rPr>
              <a:t>Work-life harmony (including autonomy and flexibility)</a:t>
            </a:r>
          </a:p>
          <a:p>
            <a:pPr fontAlgn="t">
              <a:buFont typeface="Arial" panose="020B0604020202020204" pitchFamily="34" charset="0"/>
              <a:buChar char="•"/>
            </a:pPr>
            <a:r>
              <a:rPr lang="en-US" b="0" i="0" dirty="0">
                <a:effectLst/>
                <a:latin typeface="Whitney"/>
              </a:rPr>
              <a:t>Mattering at work (including dignity and meaning)</a:t>
            </a:r>
          </a:p>
          <a:p>
            <a:pPr fontAlgn="t">
              <a:buFont typeface="Arial" panose="020B0604020202020204" pitchFamily="34" charset="0"/>
              <a:buChar char="•"/>
            </a:pPr>
            <a:r>
              <a:rPr lang="en-US" b="0" i="0" dirty="0">
                <a:effectLst/>
                <a:latin typeface="Whitney"/>
              </a:rPr>
              <a:t>Opportunity for growth (including learning and accomplishment)</a:t>
            </a:r>
          </a:p>
          <a:p>
            <a:pPr marL="0" indent="0" algn="l" fontAlgn="base">
              <a:buNone/>
            </a:pPr>
            <a:endParaRPr lang="en-US" b="0" i="0" dirty="0">
              <a:effectLst/>
              <a:latin typeface="Whitney"/>
            </a:endParaRPr>
          </a:p>
          <a:p>
            <a:pPr marL="0" indent="0" algn="l" fontAlgn="base">
              <a:buNone/>
            </a:pPr>
            <a:r>
              <a:rPr lang="en-US" b="0" i="0" dirty="0">
                <a:effectLst/>
                <a:latin typeface="Whitney"/>
              </a:rPr>
              <a:t>APA’s 2023 Work in America Survey tracks the surgeon general’s five essentials, as well as the central core principles of worker voice and equity, all with an eye toward promoting an equitable, productive, and psychologically healthy future of work.</a:t>
            </a:r>
          </a:p>
        </p:txBody>
      </p:sp>
    </p:spTree>
    <p:extLst>
      <p:ext uri="{BB962C8B-B14F-4D97-AF65-F5344CB8AC3E}">
        <p14:creationId xmlns:p14="http://schemas.microsoft.com/office/powerpoint/2010/main" val="971812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762000"/>
          </a:xfrm>
        </p:spPr>
        <p:txBody>
          <a:bodyPr/>
          <a:lstStyle/>
          <a:p>
            <a:pPr algn="ctr"/>
            <a:r>
              <a:rPr lang="en-US" dirty="0"/>
              <a:t>Awareness</a:t>
            </a:r>
          </a:p>
        </p:txBody>
      </p:sp>
      <p:sp>
        <p:nvSpPr>
          <p:cNvPr id="8" name="TextBox 7">
            <a:extLst>
              <a:ext uri="{FF2B5EF4-FFF2-40B4-BE49-F238E27FC236}">
                <a16:creationId xmlns:a16="http://schemas.microsoft.com/office/drawing/2014/main" id="{A9440275-E4DC-ECD9-C99F-0AA3A81C9100}"/>
              </a:ext>
            </a:extLst>
          </p:cNvPr>
          <p:cNvSpPr txBox="1"/>
          <p:nvPr/>
        </p:nvSpPr>
        <p:spPr>
          <a:xfrm>
            <a:off x="531814" y="1066800"/>
            <a:ext cx="11277598"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Promote strategies to help employees increase their mental health and wellbeing.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Offer employees stress management training to develop relaxation, mindfulness, and resiliency skills.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 Create a work environment that uses natural light, plants, etc., and provide a versatile, flexible range of spaces.</a:t>
            </a:r>
          </a:p>
          <a:p>
            <a:r>
              <a:rPr lang="en-US" sz="2000" dirty="0"/>
              <a:t> </a:t>
            </a:r>
          </a:p>
          <a:p>
            <a:pPr marL="285750" indent="-285750">
              <a:buFont typeface="Arial" panose="020B0604020202020204" pitchFamily="34" charset="0"/>
              <a:buChar char="•"/>
            </a:pPr>
            <a:r>
              <a:rPr lang="en-US" sz="2000" dirty="0"/>
              <a:t>Foster communication skills and emotional intelligence among managers and supervisors.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Train managers and supervisors to recognize and respond to warning signs.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Inform employees of available resources such as free relaxation APPs or the company Employee Assistance Program (EAP).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Develop and implement anti-bullying policies.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Sponsor awareness-building and anti-stigma campaigns. </a:t>
            </a:r>
          </a:p>
        </p:txBody>
      </p: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762000"/>
          </a:xfrm>
        </p:spPr>
        <p:txBody>
          <a:bodyPr/>
          <a:lstStyle/>
          <a:p>
            <a:pPr algn="ctr"/>
            <a:r>
              <a:rPr lang="en-US" dirty="0"/>
              <a:t>Accommodations</a:t>
            </a:r>
          </a:p>
        </p:txBody>
      </p:sp>
      <p:sp>
        <p:nvSpPr>
          <p:cNvPr id="8" name="TextBox 7">
            <a:extLst>
              <a:ext uri="{FF2B5EF4-FFF2-40B4-BE49-F238E27FC236}">
                <a16:creationId xmlns:a16="http://schemas.microsoft.com/office/drawing/2014/main" id="{A9440275-E4DC-ECD9-C99F-0AA3A81C9100}"/>
              </a:ext>
            </a:extLst>
          </p:cNvPr>
          <p:cNvSpPr txBox="1"/>
          <p:nvPr/>
        </p:nvSpPr>
        <p:spPr>
          <a:xfrm>
            <a:off x="531814" y="1066800"/>
            <a:ext cx="11277598"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Allow sick leave for reasons related to mental health, and flexible use of vacation time.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Offer additional unpaid or administrative leave for treatment or recovery and/or leaves of absence.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Allow use of brief, flexible leave (a few hours at a time) for therapy and other related appointments.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 Provide breaks according to individual needs rather than a fixed schedule, more frequent breaks, and/or greater flexibility in scheduling breaks.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Permit beverages and/or food at workstations, if necessary, to mitigate the side effects of medications. Welcome on-site job coaches. </a:t>
            </a:r>
          </a:p>
        </p:txBody>
      </p:sp>
    </p:spTree>
    <p:extLst>
      <p:ext uri="{BB962C8B-B14F-4D97-AF65-F5344CB8AC3E}">
        <p14:creationId xmlns:p14="http://schemas.microsoft.com/office/powerpoint/2010/main" val="2296708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762000"/>
          </a:xfrm>
        </p:spPr>
        <p:txBody>
          <a:bodyPr/>
          <a:lstStyle/>
          <a:p>
            <a:pPr algn="ctr"/>
            <a:r>
              <a:rPr lang="en-US" dirty="0"/>
              <a:t>Assistance</a:t>
            </a:r>
          </a:p>
        </p:txBody>
      </p:sp>
      <p:sp>
        <p:nvSpPr>
          <p:cNvPr id="8" name="TextBox 7">
            <a:extLst>
              <a:ext uri="{FF2B5EF4-FFF2-40B4-BE49-F238E27FC236}">
                <a16:creationId xmlns:a16="http://schemas.microsoft.com/office/drawing/2014/main" id="{A9440275-E4DC-ECD9-C99F-0AA3A81C9100}"/>
              </a:ext>
            </a:extLst>
          </p:cNvPr>
          <p:cNvSpPr txBox="1"/>
          <p:nvPr/>
        </p:nvSpPr>
        <p:spPr>
          <a:xfrm>
            <a:off x="531814" y="1066800"/>
            <a:ext cx="11277598"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Provide mentoring, coaching, and peer support to your employees.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Make flexible work arrangements such as flex scheduling and telecommuting available to all employees, as a form of proactive accommodation.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Offer stress management training.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Provide access to mental wellness screening and treatment options.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Offer fitness programs to improve employees’ physical health, which in turn promotes positive mental health. </a:t>
            </a:r>
          </a:p>
        </p:txBody>
      </p:sp>
    </p:spTree>
    <p:extLst>
      <p:ext uri="{BB962C8B-B14F-4D97-AF65-F5344CB8AC3E}">
        <p14:creationId xmlns:p14="http://schemas.microsoft.com/office/powerpoint/2010/main" val="3125666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762000"/>
          </a:xfrm>
        </p:spPr>
        <p:txBody>
          <a:bodyPr/>
          <a:lstStyle/>
          <a:p>
            <a:pPr algn="ctr"/>
            <a:r>
              <a:rPr lang="en-US" dirty="0"/>
              <a:t>Access</a:t>
            </a:r>
          </a:p>
        </p:txBody>
      </p:sp>
      <p:sp>
        <p:nvSpPr>
          <p:cNvPr id="8" name="TextBox 7">
            <a:extLst>
              <a:ext uri="{FF2B5EF4-FFF2-40B4-BE49-F238E27FC236}">
                <a16:creationId xmlns:a16="http://schemas.microsoft.com/office/drawing/2014/main" id="{A9440275-E4DC-ECD9-C99F-0AA3A81C9100}"/>
              </a:ext>
            </a:extLst>
          </p:cNvPr>
          <p:cNvSpPr txBox="1"/>
          <p:nvPr/>
        </p:nvSpPr>
        <p:spPr>
          <a:xfrm>
            <a:off x="531814" y="1066800"/>
            <a:ext cx="11277598"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Assess your health plan’s coverage for mental health treatment, including inpatient treatment options and medication coverage.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Give employees easy access to mental health support and care, e.g., an Employee Assistance Program (EAP).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Encourage mental health and stress management through a comprehensive wellness and health promotions program.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Provide case management services to facilitate timely return to work for those who have experienced absences due to mental health concerns.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Comply with the </a:t>
            </a:r>
            <a:r>
              <a:rPr lang="en-US" sz="2000" i="1" dirty="0"/>
              <a:t>Mental Health Parity and Addiction Equity Act</a:t>
            </a:r>
            <a:r>
              <a:rPr lang="en-US" sz="2000" dirty="0"/>
              <a:t>. </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082553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1" y="20273"/>
            <a:ext cx="9144001" cy="513127"/>
          </a:xfrm>
        </p:spPr>
        <p:txBody>
          <a:bodyPr>
            <a:normAutofit fontScale="90000"/>
          </a:bodyPr>
          <a:lstStyle/>
          <a:p>
            <a:pPr algn="ctr"/>
            <a:r>
              <a:rPr lang="en-US" dirty="0"/>
              <a:t>Support One Another</a:t>
            </a:r>
          </a:p>
        </p:txBody>
      </p:sp>
      <p:pic>
        <p:nvPicPr>
          <p:cNvPr id="9" name="Picture 8">
            <a:extLst>
              <a:ext uri="{FF2B5EF4-FFF2-40B4-BE49-F238E27FC236}">
                <a16:creationId xmlns:a16="http://schemas.microsoft.com/office/drawing/2014/main" id="{901C80DB-4E10-962B-A839-33144DE8ACA0}"/>
              </a:ext>
            </a:extLst>
          </p:cNvPr>
          <p:cNvPicPr>
            <a:picLocks noChangeAspect="1"/>
          </p:cNvPicPr>
          <p:nvPr/>
        </p:nvPicPr>
        <p:blipFill>
          <a:blip r:embed="rId2"/>
          <a:stretch>
            <a:fillRect/>
          </a:stretch>
        </p:blipFill>
        <p:spPr>
          <a:xfrm>
            <a:off x="3669638" y="459996"/>
            <a:ext cx="4849548" cy="6400800"/>
          </a:xfrm>
          <a:prstGeom prst="rect">
            <a:avLst/>
          </a:prstGeom>
        </p:spPr>
      </p:pic>
    </p:spTree>
    <p:extLst>
      <p:ext uri="{BB962C8B-B14F-4D97-AF65-F5344CB8AC3E}">
        <p14:creationId xmlns:p14="http://schemas.microsoft.com/office/powerpoint/2010/main" val="2418158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1" y="76200"/>
            <a:ext cx="9144001" cy="533400"/>
          </a:xfrm>
        </p:spPr>
        <p:txBody>
          <a:bodyPr>
            <a:normAutofit fontScale="90000"/>
          </a:bodyPr>
          <a:lstStyle/>
          <a:p>
            <a:pPr algn="ctr"/>
            <a:r>
              <a:rPr lang="en-US" dirty="0"/>
              <a:t>Mental Health At Work</a:t>
            </a:r>
          </a:p>
        </p:txBody>
      </p:sp>
      <p:pic>
        <p:nvPicPr>
          <p:cNvPr id="6" name="Online Media 5" title="Mental Health at Work">
            <a:hlinkClick r:id="" action="ppaction://media"/>
            <a:extLst>
              <a:ext uri="{FF2B5EF4-FFF2-40B4-BE49-F238E27FC236}">
                <a16:creationId xmlns:a16="http://schemas.microsoft.com/office/drawing/2014/main" id="{0A314853-EC25-CF06-8EFC-16253F324100}"/>
              </a:ext>
            </a:extLst>
          </p:cNvPr>
          <p:cNvPicPr>
            <a:picLocks noRot="1" noChangeAspect="1"/>
          </p:cNvPicPr>
          <p:nvPr>
            <a:videoFile r:link="rId1"/>
          </p:nvPr>
        </p:nvPicPr>
        <p:blipFill>
          <a:blip r:embed="rId3"/>
          <a:stretch>
            <a:fillRect/>
          </a:stretch>
        </p:blipFill>
        <p:spPr>
          <a:xfrm>
            <a:off x="635662" y="567690"/>
            <a:ext cx="10792750" cy="6097905"/>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76200"/>
            <a:ext cx="9144001" cy="533400"/>
          </a:xfrm>
        </p:spPr>
        <p:txBody>
          <a:bodyPr>
            <a:normAutofit fontScale="90000"/>
          </a:bodyPr>
          <a:lstStyle/>
          <a:p>
            <a:pPr algn="ctr"/>
            <a:r>
              <a:rPr lang="en-US" dirty="0"/>
              <a:t>What Does the Data Say</a:t>
            </a:r>
          </a:p>
        </p:txBody>
      </p:sp>
      <p:sp>
        <p:nvSpPr>
          <p:cNvPr id="3" name="Content Placeholder 2"/>
          <p:cNvSpPr>
            <a:spLocks noGrp="1"/>
          </p:cNvSpPr>
          <p:nvPr>
            <p:ph sz="half" idx="1"/>
          </p:nvPr>
        </p:nvSpPr>
        <p:spPr>
          <a:xfrm>
            <a:off x="150812" y="876300"/>
            <a:ext cx="5943600" cy="5219700"/>
          </a:xfrm>
        </p:spPr>
        <p:txBody>
          <a:bodyPr>
            <a:normAutofit/>
          </a:bodyPr>
          <a:lstStyle/>
          <a:p>
            <a:r>
              <a:rPr lang="en-US" dirty="0"/>
              <a:t>Oct ‘22 U.S. Surgeon General Office’s </a:t>
            </a:r>
            <a:r>
              <a:rPr lang="en-US" b="1" u="sng" dirty="0"/>
              <a:t>1</a:t>
            </a:r>
            <a:r>
              <a:rPr lang="en-US" b="1" u="sng" baseline="30000" dirty="0"/>
              <a:t>st</a:t>
            </a:r>
            <a:r>
              <a:rPr lang="en-US" b="1" u="sng" dirty="0"/>
              <a:t> EVER</a:t>
            </a:r>
            <a:r>
              <a:rPr lang="en-US" dirty="0"/>
              <a:t> framework for “Workplace Mental Health and Well-Being”</a:t>
            </a:r>
            <a:endParaRPr lang="en-US" b="1" u="sng" dirty="0"/>
          </a:p>
          <a:p>
            <a:r>
              <a:rPr lang="en-US" dirty="0"/>
              <a:t>American Psychological Association (APA) 2023  results in table.</a:t>
            </a:r>
          </a:p>
          <a:p>
            <a:r>
              <a:rPr lang="en-US" dirty="0"/>
              <a:t>55% of workers believe that their employer thinks their workplace is healthier than it is.</a:t>
            </a:r>
          </a:p>
          <a:p>
            <a:r>
              <a:rPr lang="en-US" dirty="0"/>
              <a:t>43% worry if they told their employer of a mental health concern it would negatively impact them.</a:t>
            </a:r>
          </a:p>
          <a:p>
            <a:r>
              <a:rPr lang="en-US" dirty="0"/>
              <a:t>77% of workers report workplace related stress in the last 30 days.</a:t>
            </a:r>
          </a:p>
        </p:txBody>
      </p:sp>
      <p:graphicFrame>
        <p:nvGraphicFramePr>
          <p:cNvPr id="4" name="Table 4">
            <a:extLst>
              <a:ext uri="{FF2B5EF4-FFF2-40B4-BE49-F238E27FC236}">
                <a16:creationId xmlns:a16="http://schemas.microsoft.com/office/drawing/2014/main" id="{D9236D82-7C43-33CC-30DD-5D7F26E71D7D}"/>
              </a:ext>
            </a:extLst>
          </p:cNvPr>
          <p:cNvGraphicFramePr>
            <a:graphicFrameLocks noGrp="1"/>
          </p:cNvGraphicFramePr>
          <p:nvPr>
            <p:extLst>
              <p:ext uri="{D42A27DB-BD31-4B8C-83A1-F6EECF244321}">
                <p14:modId xmlns:p14="http://schemas.microsoft.com/office/powerpoint/2010/main" val="4087520415"/>
              </p:ext>
            </p:extLst>
          </p:nvPr>
        </p:nvGraphicFramePr>
        <p:xfrm>
          <a:off x="5971527" y="990600"/>
          <a:ext cx="6096000" cy="2123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969202095"/>
                    </a:ext>
                  </a:extLst>
                </a:gridCol>
                <a:gridCol w="2032000">
                  <a:extLst>
                    <a:ext uri="{9D8B030D-6E8A-4147-A177-3AD203B41FA5}">
                      <a16:colId xmlns:a16="http://schemas.microsoft.com/office/drawing/2014/main" val="4073338234"/>
                    </a:ext>
                  </a:extLst>
                </a:gridCol>
                <a:gridCol w="2032000">
                  <a:extLst>
                    <a:ext uri="{9D8B030D-6E8A-4147-A177-3AD203B41FA5}">
                      <a16:colId xmlns:a16="http://schemas.microsoft.com/office/drawing/2014/main" val="3869572682"/>
                    </a:ext>
                  </a:extLst>
                </a:gridCol>
              </a:tblGrid>
              <a:tr h="370840">
                <a:tc>
                  <a:txBody>
                    <a:bodyPr/>
                    <a:lstStyle/>
                    <a:p>
                      <a:pPr algn="ctr"/>
                      <a:r>
                        <a:rPr lang="en-US" dirty="0">
                          <a:solidFill>
                            <a:schemeClr val="tx1"/>
                          </a:solidFill>
                        </a:rPr>
                        <a:t>Employee Values</a:t>
                      </a:r>
                    </a:p>
                  </a:txBody>
                  <a:tcPr>
                    <a:solidFill>
                      <a:schemeClr val="bg2"/>
                    </a:solidFill>
                  </a:tcPr>
                </a:tc>
                <a:tc>
                  <a:txBody>
                    <a:bodyPr/>
                    <a:lstStyle/>
                    <a:p>
                      <a:pPr algn="ctr"/>
                      <a:r>
                        <a:rPr lang="en-US" dirty="0"/>
                        <a:t>Very</a:t>
                      </a:r>
                    </a:p>
                  </a:txBody>
                  <a:tcPr>
                    <a:solidFill>
                      <a:schemeClr val="bg2"/>
                    </a:solidFill>
                  </a:tcPr>
                </a:tc>
                <a:tc>
                  <a:txBody>
                    <a:bodyPr/>
                    <a:lstStyle/>
                    <a:p>
                      <a:pPr algn="ctr"/>
                      <a:r>
                        <a:rPr lang="en-US" dirty="0"/>
                        <a:t>Somewhat</a:t>
                      </a:r>
                    </a:p>
                  </a:txBody>
                  <a:tcPr>
                    <a:solidFill>
                      <a:schemeClr val="bg2"/>
                    </a:solidFill>
                  </a:tcPr>
                </a:tc>
                <a:extLst>
                  <a:ext uri="{0D108BD9-81ED-4DB2-BD59-A6C34878D82A}">
                    <a16:rowId xmlns:a16="http://schemas.microsoft.com/office/drawing/2014/main" val="3857536220"/>
                  </a:ext>
                </a:extLst>
              </a:tr>
              <a:tr h="370840">
                <a:tc>
                  <a:txBody>
                    <a:bodyPr/>
                    <a:lstStyle/>
                    <a:p>
                      <a:pPr algn="ctr"/>
                      <a:r>
                        <a:rPr lang="en-US" dirty="0"/>
                        <a:t>Well-Being</a:t>
                      </a:r>
                    </a:p>
                  </a:txBody>
                  <a:tcPr>
                    <a:solidFill>
                      <a:schemeClr val="tx1">
                        <a:lumMod val="85000"/>
                      </a:schemeClr>
                    </a:solidFill>
                  </a:tcPr>
                </a:tc>
                <a:tc>
                  <a:txBody>
                    <a:bodyPr/>
                    <a:lstStyle/>
                    <a:p>
                      <a:pPr algn="ctr"/>
                      <a:r>
                        <a:rPr lang="en-US" dirty="0"/>
                        <a:t>57%</a:t>
                      </a:r>
                    </a:p>
                  </a:txBody>
                  <a:tcPr>
                    <a:solidFill>
                      <a:schemeClr val="tx1">
                        <a:lumMod val="85000"/>
                      </a:schemeClr>
                    </a:solidFill>
                  </a:tcPr>
                </a:tc>
                <a:tc>
                  <a:txBody>
                    <a:bodyPr/>
                    <a:lstStyle/>
                    <a:p>
                      <a:pPr algn="ctr"/>
                      <a:r>
                        <a:rPr lang="en-US" dirty="0"/>
                        <a:t>35%</a:t>
                      </a:r>
                    </a:p>
                  </a:txBody>
                  <a:tcPr>
                    <a:solidFill>
                      <a:schemeClr val="tx1">
                        <a:lumMod val="85000"/>
                      </a:schemeClr>
                    </a:solidFill>
                  </a:tcPr>
                </a:tc>
                <a:extLst>
                  <a:ext uri="{0D108BD9-81ED-4DB2-BD59-A6C34878D82A}">
                    <a16:rowId xmlns:a16="http://schemas.microsoft.com/office/drawing/2014/main" val="694428013"/>
                  </a:ext>
                </a:extLst>
              </a:tr>
              <a:tr h="370840">
                <a:tc>
                  <a:txBody>
                    <a:bodyPr/>
                    <a:lstStyle/>
                    <a:p>
                      <a:pPr algn="ctr"/>
                      <a:r>
                        <a:rPr lang="en-US" dirty="0"/>
                        <a:t>Employer Mental Health Support</a:t>
                      </a:r>
                    </a:p>
                  </a:txBody>
                  <a:tcPr>
                    <a:solidFill>
                      <a:schemeClr val="tx1">
                        <a:lumMod val="50000"/>
                      </a:schemeClr>
                    </a:solidFill>
                  </a:tcPr>
                </a:tc>
                <a:tc>
                  <a:txBody>
                    <a:bodyPr/>
                    <a:lstStyle/>
                    <a:p>
                      <a:pPr algn="ctr"/>
                      <a:r>
                        <a:rPr lang="en-US" dirty="0"/>
                        <a:t>52%</a:t>
                      </a:r>
                    </a:p>
                  </a:txBody>
                  <a:tcPr>
                    <a:solidFill>
                      <a:schemeClr val="tx1">
                        <a:lumMod val="50000"/>
                      </a:schemeClr>
                    </a:solidFill>
                  </a:tcPr>
                </a:tc>
                <a:tc>
                  <a:txBody>
                    <a:bodyPr/>
                    <a:lstStyle/>
                    <a:p>
                      <a:pPr algn="ctr"/>
                      <a:r>
                        <a:rPr lang="en-US" dirty="0"/>
                        <a:t>40%</a:t>
                      </a:r>
                    </a:p>
                  </a:txBody>
                  <a:tcPr>
                    <a:solidFill>
                      <a:schemeClr val="tx1">
                        <a:lumMod val="50000"/>
                      </a:schemeClr>
                    </a:solidFill>
                  </a:tcPr>
                </a:tc>
                <a:extLst>
                  <a:ext uri="{0D108BD9-81ED-4DB2-BD59-A6C34878D82A}">
                    <a16:rowId xmlns:a16="http://schemas.microsoft.com/office/drawing/2014/main" val="1024112326"/>
                  </a:ext>
                </a:extLst>
              </a:tr>
              <a:tr h="370840">
                <a:tc>
                  <a:txBody>
                    <a:bodyPr/>
                    <a:lstStyle/>
                    <a:p>
                      <a:pPr algn="ctr"/>
                      <a:r>
                        <a:rPr lang="en-US" dirty="0"/>
                        <a:t>Feel Respected</a:t>
                      </a:r>
                    </a:p>
                  </a:txBody>
                  <a:tcPr>
                    <a:solidFill>
                      <a:schemeClr val="tx1">
                        <a:lumMod val="85000"/>
                      </a:schemeClr>
                    </a:solidFill>
                  </a:tcPr>
                </a:tc>
                <a:tc>
                  <a:txBody>
                    <a:bodyPr/>
                    <a:lstStyle/>
                    <a:p>
                      <a:pPr algn="ctr"/>
                      <a:r>
                        <a:rPr lang="en-US" dirty="0"/>
                        <a:t>66%</a:t>
                      </a:r>
                    </a:p>
                  </a:txBody>
                  <a:tcPr>
                    <a:solidFill>
                      <a:schemeClr val="tx1">
                        <a:lumMod val="85000"/>
                      </a:schemeClr>
                    </a:solidFill>
                  </a:tcPr>
                </a:tc>
                <a:tc>
                  <a:txBody>
                    <a:bodyPr/>
                    <a:lstStyle/>
                    <a:p>
                      <a:pPr algn="ctr"/>
                      <a:r>
                        <a:rPr lang="en-US" dirty="0"/>
                        <a:t>29%</a:t>
                      </a:r>
                    </a:p>
                  </a:txBody>
                  <a:tcPr>
                    <a:solidFill>
                      <a:schemeClr val="tx1">
                        <a:lumMod val="85000"/>
                      </a:schemeClr>
                    </a:solidFill>
                  </a:tcPr>
                </a:tc>
                <a:extLst>
                  <a:ext uri="{0D108BD9-81ED-4DB2-BD59-A6C34878D82A}">
                    <a16:rowId xmlns:a16="http://schemas.microsoft.com/office/drawing/2014/main" val="1887635873"/>
                  </a:ext>
                </a:extLst>
              </a:tr>
              <a:tr h="370840">
                <a:tc>
                  <a:txBody>
                    <a:bodyPr/>
                    <a:lstStyle/>
                    <a:p>
                      <a:pPr algn="ctr"/>
                      <a:r>
                        <a:rPr lang="en-US" dirty="0"/>
                        <a:t>Work/Life Balance</a:t>
                      </a:r>
                    </a:p>
                  </a:txBody>
                  <a:tcPr>
                    <a:solidFill>
                      <a:schemeClr val="tx1">
                        <a:lumMod val="50000"/>
                      </a:schemeClr>
                    </a:solidFill>
                  </a:tcPr>
                </a:tc>
                <a:tc>
                  <a:txBody>
                    <a:bodyPr/>
                    <a:lstStyle/>
                    <a:p>
                      <a:pPr algn="ctr"/>
                      <a:r>
                        <a:rPr lang="en-US" dirty="0"/>
                        <a:t>61%</a:t>
                      </a:r>
                    </a:p>
                  </a:txBody>
                  <a:tcPr>
                    <a:solidFill>
                      <a:schemeClr val="tx1">
                        <a:lumMod val="50000"/>
                      </a:schemeClr>
                    </a:solidFill>
                  </a:tcPr>
                </a:tc>
                <a:tc>
                  <a:txBody>
                    <a:bodyPr/>
                    <a:lstStyle/>
                    <a:p>
                      <a:pPr algn="ctr"/>
                      <a:r>
                        <a:rPr lang="en-US" dirty="0"/>
                        <a:t>34%</a:t>
                      </a:r>
                    </a:p>
                  </a:txBody>
                  <a:tcPr>
                    <a:solidFill>
                      <a:schemeClr val="tx1">
                        <a:lumMod val="50000"/>
                      </a:schemeClr>
                    </a:solidFill>
                  </a:tcPr>
                </a:tc>
                <a:extLst>
                  <a:ext uri="{0D108BD9-81ED-4DB2-BD59-A6C34878D82A}">
                    <a16:rowId xmlns:a16="http://schemas.microsoft.com/office/drawing/2014/main" val="651051732"/>
                  </a:ext>
                </a:extLst>
              </a:tr>
            </a:tbl>
          </a:graphicData>
        </a:graphic>
      </p:graphicFrame>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76200"/>
            <a:ext cx="9144001" cy="533400"/>
          </a:xfrm>
        </p:spPr>
        <p:txBody>
          <a:bodyPr>
            <a:normAutofit fontScale="90000"/>
          </a:bodyPr>
          <a:lstStyle/>
          <a:p>
            <a:pPr algn="ctr"/>
            <a:r>
              <a:rPr lang="en-US" dirty="0"/>
              <a:t>Toxic Workplace Report</a:t>
            </a:r>
          </a:p>
        </p:txBody>
      </p:sp>
      <p:pic>
        <p:nvPicPr>
          <p:cNvPr id="1026" name="Picture 2" descr="Infographic showing percentage of workers describing workplace as toxic">
            <a:extLst>
              <a:ext uri="{FF2B5EF4-FFF2-40B4-BE49-F238E27FC236}">
                <a16:creationId xmlns:a16="http://schemas.microsoft.com/office/drawing/2014/main" id="{7FC18863-2528-1702-4F1C-7CE859509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0" y="685800"/>
            <a:ext cx="10591801" cy="595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944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76200"/>
            <a:ext cx="9144001" cy="533400"/>
          </a:xfrm>
        </p:spPr>
        <p:txBody>
          <a:bodyPr>
            <a:normAutofit fontScale="90000"/>
          </a:bodyPr>
          <a:lstStyle/>
          <a:p>
            <a:pPr algn="ctr"/>
            <a:r>
              <a:rPr lang="en-US" dirty="0"/>
              <a:t>Reporting Mental Health Concerns</a:t>
            </a:r>
          </a:p>
        </p:txBody>
      </p:sp>
      <p:pic>
        <p:nvPicPr>
          <p:cNvPr id="2050" name="Picture 2" descr="Infographic showing the percentage of workers reporting mental health concerns">
            <a:extLst>
              <a:ext uri="{FF2B5EF4-FFF2-40B4-BE49-F238E27FC236}">
                <a16:creationId xmlns:a16="http://schemas.microsoft.com/office/drawing/2014/main" id="{4B136736-0D5E-2057-058D-C82F9C8C4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604935"/>
            <a:ext cx="10896601" cy="612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427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76200"/>
            <a:ext cx="9144001" cy="533400"/>
          </a:xfrm>
        </p:spPr>
        <p:txBody>
          <a:bodyPr>
            <a:normAutofit fontScale="90000"/>
          </a:bodyPr>
          <a:lstStyle/>
          <a:p>
            <a:pPr algn="ctr"/>
            <a:r>
              <a:rPr lang="en-US" dirty="0"/>
              <a:t>Feelings of Not Belonging At Work</a:t>
            </a:r>
          </a:p>
        </p:txBody>
      </p:sp>
      <p:pic>
        <p:nvPicPr>
          <p:cNvPr id="3076" name="Picture 4" descr="Infographic showing the percentage of workers feeling like they don’t belong">
            <a:extLst>
              <a:ext uri="{FF2B5EF4-FFF2-40B4-BE49-F238E27FC236}">
                <a16:creationId xmlns:a16="http://schemas.microsoft.com/office/drawing/2014/main" id="{0BF6D19A-0378-16B6-6CFE-63B4BFF27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1" y="619387"/>
            <a:ext cx="10591801" cy="595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536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76200"/>
            <a:ext cx="9144001" cy="533400"/>
          </a:xfrm>
        </p:spPr>
        <p:txBody>
          <a:bodyPr>
            <a:normAutofit fontScale="90000"/>
          </a:bodyPr>
          <a:lstStyle/>
          <a:p>
            <a:pPr algn="ctr"/>
            <a:r>
              <a:rPr lang="en-US" dirty="0"/>
              <a:t>Satisfaction with Control Over Work</a:t>
            </a:r>
          </a:p>
        </p:txBody>
      </p:sp>
      <p:pic>
        <p:nvPicPr>
          <p:cNvPr id="3" name="Picture 2">
            <a:extLst>
              <a:ext uri="{FF2B5EF4-FFF2-40B4-BE49-F238E27FC236}">
                <a16:creationId xmlns:a16="http://schemas.microsoft.com/office/drawing/2014/main" id="{C7DAED86-9D2C-66A2-159B-4D0F9B9E4F55}"/>
              </a:ext>
            </a:extLst>
          </p:cNvPr>
          <p:cNvPicPr>
            <a:picLocks noChangeAspect="1"/>
          </p:cNvPicPr>
          <p:nvPr/>
        </p:nvPicPr>
        <p:blipFill>
          <a:blip r:embed="rId2"/>
          <a:stretch>
            <a:fillRect/>
          </a:stretch>
        </p:blipFill>
        <p:spPr>
          <a:xfrm>
            <a:off x="684212" y="609600"/>
            <a:ext cx="10820400" cy="6086475"/>
          </a:xfrm>
          <a:prstGeom prst="rect">
            <a:avLst/>
          </a:prstGeom>
        </p:spPr>
      </p:pic>
    </p:spTree>
    <p:extLst>
      <p:ext uri="{BB962C8B-B14F-4D97-AF65-F5344CB8AC3E}">
        <p14:creationId xmlns:p14="http://schemas.microsoft.com/office/powerpoint/2010/main" val="1388375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76200"/>
            <a:ext cx="9144001" cy="533400"/>
          </a:xfrm>
        </p:spPr>
        <p:txBody>
          <a:bodyPr>
            <a:normAutofit fontScale="90000"/>
          </a:bodyPr>
          <a:lstStyle/>
          <a:p>
            <a:pPr algn="ctr"/>
            <a:r>
              <a:rPr lang="en-US" dirty="0"/>
              <a:t>Employer Respects Time Off</a:t>
            </a:r>
          </a:p>
        </p:txBody>
      </p:sp>
      <p:pic>
        <p:nvPicPr>
          <p:cNvPr id="4098" name="Picture 2" descr="Infographic showing the percentage of workers whose time off is respected">
            <a:extLst>
              <a:ext uri="{FF2B5EF4-FFF2-40B4-BE49-F238E27FC236}">
                <a16:creationId xmlns:a16="http://schemas.microsoft.com/office/drawing/2014/main" id="{8512701E-720C-5B70-6085-1046165DD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1" y="723287"/>
            <a:ext cx="10820401" cy="608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40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1" y="76200"/>
            <a:ext cx="9144001" cy="533400"/>
          </a:xfrm>
        </p:spPr>
        <p:txBody>
          <a:bodyPr>
            <a:normAutofit fontScale="90000"/>
          </a:bodyPr>
          <a:lstStyle/>
          <a:p>
            <a:pPr algn="ctr"/>
            <a:r>
              <a:rPr lang="en-US" dirty="0"/>
              <a:t>Stress – Meaningful Work</a:t>
            </a:r>
          </a:p>
        </p:txBody>
      </p:sp>
      <p:pic>
        <p:nvPicPr>
          <p:cNvPr id="5122" name="Picture 2" descr="Infographic showing the percentage of workers who feel stressed, by whether or not they have meaningful work">
            <a:extLst>
              <a:ext uri="{FF2B5EF4-FFF2-40B4-BE49-F238E27FC236}">
                <a16:creationId xmlns:a16="http://schemas.microsoft.com/office/drawing/2014/main" id="{6966CA87-3DF1-3D3F-93F7-A9F11926D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1" y="608901"/>
            <a:ext cx="10820401" cy="608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613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93</TotalTime>
  <Words>759</Words>
  <Application>Microsoft Office PowerPoint</Application>
  <PresentationFormat>Custom</PresentationFormat>
  <Paragraphs>98</Paragraphs>
  <Slides>19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Corbel</vt:lpstr>
      <vt:lpstr>Whitney</vt:lpstr>
      <vt:lpstr>Digital Blue Tunnel 16x9</vt:lpstr>
      <vt:lpstr>Workplace Mental Health</vt:lpstr>
      <vt:lpstr>Mental Health At Work</vt:lpstr>
      <vt:lpstr>What Does the Data Say</vt:lpstr>
      <vt:lpstr>Toxic Workplace Report</vt:lpstr>
      <vt:lpstr>Reporting Mental Health Concerns</vt:lpstr>
      <vt:lpstr>Feelings of Not Belonging At Work</vt:lpstr>
      <vt:lpstr>Satisfaction with Control Over Work</vt:lpstr>
      <vt:lpstr>Employer Respects Time Off</vt:lpstr>
      <vt:lpstr>Stress – Meaningful Work</vt:lpstr>
      <vt:lpstr>Stress –Micromanaged</vt:lpstr>
      <vt:lpstr>Stress – Opportunities for Growth/Development</vt:lpstr>
      <vt:lpstr>Workplace Mental Health Supports</vt:lpstr>
      <vt:lpstr>Workplace Mental Health Supports</vt:lpstr>
      <vt:lpstr>Five Workplace Essentials</vt:lpstr>
      <vt:lpstr>Awareness</vt:lpstr>
      <vt:lpstr>Accommodations</vt:lpstr>
      <vt:lpstr>Assistance</vt:lpstr>
      <vt:lpstr>Access</vt:lpstr>
      <vt:lpstr>Support One Another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Mental Health</dc:title>
  <dc:creator>Jesse Hassan</dc:creator>
  <cp:lastModifiedBy>Jesse Hassan</cp:lastModifiedBy>
  <cp:revision>1</cp:revision>
  <dcterms:created xsi:type="dcterms:W3CDTF">2023-10-26T00:31:57Z</dcterms:created>
  <dcterms:modified xsi:type="dcterms:W3CDTF">2023-10-26T02:05:11Z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